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79" r:id="rId3"/>
    <p:sldId id="259" r:id="rId4"/>
    <p:sldId id="265" r:id="rId5"/>
    <p:sldId id="280" r:id="rId6"/>
    <p:sldId id="267" r:id="rId7"/>
    <p:sldId id="264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7" r:id="rId17"/>
    <p:sldId id="281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FF"/>
    <a:srgbClr val="0000FF"/>
    <a:srgbClr val="9900FF"/>
    <a:srgbClr val="660066"/>
    <a:srgbClr val="FFFF66"/>
    <a:srgbClr val="FFFF00"/>
    <a:srgbClr val="00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4E73E1D-4A4E-48DD-99D1-308018239D1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D0E2B6E-7CF3-42DD-A20A-0B0A597DC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Relationship Id="rId1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I5XY4AmChk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gif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577" y="5572140"/>
            <a:ext cx="836837" cy="781049"/>
          </a:xfrm>
          <a:prstGeom prst="rect">
            <a:avLst/>
          </a:prstGeom>
          <a:noFill/>
        </p:spPr>
      </p:pic>
      <p:pic>
        <p:nvPicPr>
          <p:cNvPr id="3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4899" y="5572140"/>
            <a:ext cx="836837" cy="781049"/>
          </a:xfrm>
          <a:prstGeom prst="rect">
            <a:avLst/>
          </a:prstGeom>
          <a:noFill/>
        </p:spPr>
      </p:pic>
      <p:pic>
        <p:nvPicPr>
          <p:cNvPr id="4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783" y="5572140"/>
            <a:ext cx="836837" cy="781049"/>
          </a:xfrm>
          <a:prstGeom prst="rect">
            <a:avLst/>
          </a:prstGeom>
          <a:noFill/>
        </p:spPr>
      </p:pic>
      <p:pic>
        <p:nvPicPr>
          <p:cNvPr id="5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667" y="5572140"/>
            <a:ext cx="836837" cy="781049"/>
          </a:xfrm>
          <a:prstGeom prst="rect">
            <a:avLst/>
          </a:prstGeom>
          <a:noFill/>
        </p:spPr>
      </p:pic>
      <p:pic>
        <p:nvPicPr>
          <p:cNvPr id="6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2551" y="5572140"/>
            <a:ext cx="836837" cy="781049"/>
          </a:xfrm>
          <a:prstGeom prst="rect">
            <a:avLst/>
          </a:prstGeom>
          <a:noFill/>
        </p:spPr>
      </p:pic>
      <p:pic>
        <p:nvPicPr>
          <p:cNvPr id="7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6997" y="5572140"/>
            <a:ext cx="836837" cy="781049"/>
          </a:xfrm>
          <a:prstGeom prst="rect">
            <a:avLst/>
          </a:prstGeom>
          <a:noFill/>
        </p:spPr>
      </p:pic>
      <p:pic>
        <p:nvPicPr>
          <p:cNvPr id="8" name="Picture 10" descr="http://caccioppoli.com/gif%20animated%20icons/Red_rose_open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005" y="5572140"/>
            <a:ext cx="836837" cy="781049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643042" y="1857364"/>
            <a:ext cx="5887150" cy="21150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190500" h="355600" prst="divo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  <a:cs typeface="ArhialkhanMJ" pitchFamily="2" charset="0"/>
              </a:rPr>
              <a:t>¯^</a:t>
            </a:r>
            <a:r>
              <a:rPr lang="en-US" sz="54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  <a:cs typeface="ArhialkhanMJ" pitchFamily="2" charset="0"/>
              </a:rPr>
              <a:t>vMZg</a:t>
            </a:r>
            <a:endParaRPr lang="en-US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unetra" pitchFamily="2" charset="0"/>
              <a:cs typeface="ArhialkhanMJ" pitchFamily="2" charset="0"/>
            </a:endParaRPr>
          </a:p>
        </p:txBody>
      </p:sp>
      <p:pic>
        <p:nvPicPr>
          <p:cNvPr id="10" name="Picture 6" descr="undefine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40" y="428604"/>
            <a:ext cx="7992888" cy="561975"/>
          </a:xfrm>
          <a:prstGeom prst="rect">
            <a:avLst/>
          </a:prstGeom>
          <a:noFill/>
        </p:spPr>
      </p:pic>
      <p:pic>
        <p:nvPicPr>
          <p:cNvPr id="11" name="Picture 10" descr="p_a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4357694"/>
            <a:ext cx="1616367" cy="1052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ana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920659" cy="1547781"/>
          </a:xfrm>
          <a:prstGeom prst="rect">
            <a:avLst/>
          </a:prstGeom>
        </p:spPr>
      </p:pic>
      <p:pic>
        <p:nvPicPr>
          <p:cNvPr id="5" name="Picture 4" descr="banana-amazing-fruit-and-c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94" y="2214554"/>
            <a:ext cx="2000264" cy="1124449"/>
          </a:xfrm>
          <a:prstGeom prst="rect">
            <a:avLst/>
          </a:prstGeom>
        </p:spPr>
      </p:pic>
      <p:pic>
        <p:nvPicPr>
          <p:cNvPr id="6" name="Picture 5" descr="carrots1.jpg"/>
          <p:cNvPicPr>
            <a:picLocks noChangeAspect="1"/>
          </p:cNvPicPr>
          <p:nvPr/>
        </p:nvPicPr>
        <p:blipFill>
          <a:blip r:embed="rId4" cstate="print"/>
          <a:srcRect l="8219" t="7138" r="6848" b="14347"/>
          <a:stretch>
            <a:fillRect/>
          </a:stretch>
        </p:blipFill>
        <p:spPr>
          <a:xfrm>
            <a:off x="3428992" y="5072074"/>
            <a:ext cx="1652816" cy="1172966"/>
          </a:xfrm>
          <a:prstGeom prst="rect">
            <a:avLst/>
          </a:prstGeom>
        </p:spPr>
      </p:pic>
      <p:pic>
        <p:nvPicPr>
          <p:cNvPr id="8" name="Picture 7" descr="cucumber_f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9520" y="5429264"/>
            <a:ext cx="793202" cy="809946"/>
          </a:xfrm>
          <a:prstGeom prst="rect">
            <a:avLst/>
          </a:prstGeom>
        </p:spPr>
      </p:pic>
      <p:pic>
        <p:nvPicPr>
          <p:cNvPr id="9" name="Picture 8" descr="Benefits-of-Cucumb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5000636"/>
            <a:ext cx="1721896" cy="12914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28926" y="2357430"/>
            <a:ext cx="38576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wfUvwgb</a:t>
            </a:r>
            <a:r>
              <a:rPr lang="en-US" sz="400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4000" dirty="0" err="1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RvZxq</a:t>
            </a:r>
            <a:r>
              <a:rPr lang="en-US" sz="400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4000" dirty="0" err="1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Lv</a:t>
            </a:r>
            <a:r>
              <a:rPr lang="en-US" sz="400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`¨</a:t>
            </a:r>
            <a:endParaRPr lang="en-US" sz="4000" b="0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unetra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143768" y="2500306"/>
            <a:ext cx="1522400" cy="2357454"/>
            <a:chOff x="6858016" y="714356"/>
            <a:chExt cx="1522400" cy="2357454"/>
          </a:xfrm>
        </p:grpSpPr>
        <p:pic>
          <p:nvPicPr>
            <p:cNvPr id="7" name="Picture 6" descr="Delicious-watermelon_1920x1080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0892" y="2357430"/>
              <a:ext cx="1270009" cy="714380"/>
            </a:xfrm>
            <a:prstGeom prst="rect">
              <a:avLst/>
            </a:prstGeom>
          </p:spPr>
        </p:pic>
        <p:pic>
          <p:nvPicPr>
            <p:cNvPr id="12" name="Picture 11" descr="Wassermelone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8016" y="714356"/>
              <a:ext cx="1522400" cy="1500198"/>
            </a:xfrm>
            <a:prstGeom prst="rect">
              <a:avLst/>
            </a:prstGeom>
          </p:spPr>
        </p:pic>
      </p:grpSp>
      <p:pic>
        <p:nvPicPr>
          <p:cNvPr id="14" name="Picture 13" descr="87459468.jpg"/>
          <p:cNvPicPr>
            <a:picLocks noChangeAspect="1"/>
          </p:cNvPicPr>
          <p:nvPr/>
        </p:nvPicPr>
        <p:blipFill>
          <a:blip r:embed="rId9" cstate="print"/>
          <a:srcRect l="11905" r="11905" b="5842"/>
          <a:stretch>
            <a:fillRect/>
          </a:stretch>
        </p:blipFill>
        <p:spPr>
          <a:xfrm>
            <a:off x="488404" y="4114146"/>
            <a:ext cx="2836622" cy="2285628"/>
          </a:xfrm>
          <a:prstGeom prst="rect">
            <a:avLst/>
          </a:prstGeom>
        </p:spPr>
      </p:pic>
      <p:pic>
        <p:nvPicPr>
          <p:cNvPr id="15" name="Picture 14" descr="feature Mylen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3768" y="428604"/>
            <a:ext cx="1517904" cy="2023872"/>
          </a:xfrm>
          <a:prstGeom prst="rect">
            <a:avLst/>
          </a:prstGeom>
        </p:spPr>
      </p:pic>
      <p:pic>
        <p:nvPicPr>
          <p:cNvPr id="16" name="Picture 15" descr="fish-oi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14546" y="714356"/>
            <a:ext cx="1857388" cy="1453406"/>
          </a:xfrm>
          <a:prstGeom prst="rect">
            <a:avLst/>
          </a:prstGeom>
        </p:spPr>
      </p:pic>
      <p:pic>
        <p:nvPicPr>
          <p:cNvPr id="17" name="Picture 16" descr="Leber_Schaf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86314" y="785794"/>
            <a:ext cx="1714512" cy="1218179"/>
          </a:xfrm>
          <a:prstGeom prst="rect">
            <a:avLst/>
          </a:prstGeom>
        </p:spPr>
      </p:pic>
      <p:pic>
        <p:nvPicPr>
          <p:cNvPr id="18" name="Picture 17" descr="Doctors-committee-urges-USDA-to-remove-dairy-milk-from-school-menus.jpg"/>
          <p:cNvPicPr>
            <a:picLocks noChangeAspect="1"/>
          </p:cNvPicPr>
          <p:nvPr/>
        </p:nvPicPr>
        <p:blipFill>
          <a:blip r:embed="rId13" cstate="print"/>
          <a:srcRect r="11503"/>
          <a:stretch>
            <a:fillRect/>
          </a:stretch>
        </p:blipFill>
        <p:spPr>
          <a:xfrm>
            <a:off x="3286116" y="3214686"/>
            <a:ext cx="2000264" cy="160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rom PTI Bogra\Images\Fruits\jafor13_1339665544_1-522304_370710612989678_149296425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14818"/>
            <a:ext cx="2928958" cy="2013660"/>
          </a:xfrm>
          <a:prstGeom prst="rect">
            <a:avLst/>
          </a:prstGeom>
          <a:ln w="88900" cap="sq" cmpd="thickThin">
            <a:solidFill>
              <a:srgbClr val="00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arrots1.jpg"/>
          <p:cNvPicPr>
            <a:picLocks noChangeAspect="1"/>
          </p:cNvPicPr>
          <p:nvPr/>
        </p:nvPicPr>
        <p:blipFill>
          <a:blip r:embed="rId3" cstate="print"/>
          <a:srcRect l="8709" t="6264" r="7104" b="12297"/>
          <a:stretch>
            <a:fillRect/>
          </a:stretch>
        </p:blipFill>
        <p:spPr>
          <a:xfrm>
            <a:off x="500034" y="571480"/>
            <a:ext cx="3286148" cy="220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From PTI Bogra\Images\Fruits\800px-Jambu_Ba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357694"/>
            <a:ext cx="2895048" cy="1928826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SUMAN\Pictures\Cabbage_Wall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642918"/>
            <a:ext cx="2690831" cy="2018123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500298" y="3078304"/>
            <a:ext cx="35719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LwbR</a:t>
            </a:r>
            <a:r>
              <a:rPr lang="en-US" sz="4000" b="0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4000" b="0" cap="none" spc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jeY</a:t>
            </a:r>
            <a:r>
              <a:rPr lang="en-US" sz="4000" b="0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mg„× </a:t>
            </a:r>
            <a:r>
              <a:rPr lang="en-US" sz="4000" b="0" cap="none" spc="0" dirty="0" err="1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Lv</a:t>
            </a:r>
            <a:r>
              <a:rPr lang="en-US" sz="4000" b="0" cap="none" spc="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`¨</a:t>
            </a:r>
            <a:endParaRPr lang="en-US" sz="4000" b="0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unetr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nkingWa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3975" y="500042"/>
            <a:ext cx="3515244" cy="3000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71868" y="2214554"/>
            <a:ext cx="1505540" cy="9233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5400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latin typeface="Sunetra" pitchFamily="2" charset="0"/>
              </a:rPr>
              <a:t>পানি</a:t>
            </a:r>
            <a:endParaRPr lang="en-US" sz="5400" cap="none" spc="0" dirty="0">
              <a:ln w="18000">
                <a:solidFill>
                  <a:schemeClr val="tx1"/>
                </a:solidFill>
                <a:prstDash val="solid"/>
                <a:miter lim="800000"/>
              </a:ln>
              <a:latin typeface="Sunetra" pitchFamily="2" charset="0"/>
            </a:endParaRPr>
          </a:p>
        </p:txBody>
      </p:sp>
      <p:pic>
        <p:nvPicPr>
          <p:cNvPr id="4" name="Picture 3" descr="water_photo_shutterstock_17413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4000504"/>
            <a:ext cx="1571620" cy="2357430"/>
          </a:xfrm>
          <a:prstGeom prst="rect">
            <a:avLst/>
          </a:prstGeom>
        </p:spPr>
      </p:pic>
      <p:pic>
        <p:nvPicPr>
          <p:cNvPr id="5" name="Picture 4" descr="water bott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1" y="714356"/>
            <a:ext cx="2620803" cy="2214578"/>
          </a:xfrm>
          <a:prstGeom prst="rect">
            <a:avLst/>
          </a:prstGeom>
        </p:spPr>
      </p:pic>
      <p:pic>
        <p:nvPicPr>
          <p:cNvPr id="4098" name="Picture 2" descr="C:\Users\SUMAN\Pictures\Chandpur TCDC - School kids pumping pure clean water from a deep tube well - Dokhin Balia - Oct 2010 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876"/>
            <a:ext cx="3714775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71472" y="714358"/>
          <a:ext cx="8072494" cy="542928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18383"/>
                <a:gridCol w="6254111"/>
              </a:tblGrid>
              <a:tr h="904881">
                <a:tc>
                  <a:txBody>
                    <a:bodyPr/>
                    <a:lstStyle/>
                    <a:p>
                      <a:pPr algn="ctr"/>
                      <a:r>
                        <a:rPr lang="bn-BD" dirty="0" smtClean="0"/>
                        <a:t>খাদ্য উপাদান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2800" dirty="0" smtClean="0">
                          <a:solidFill>
                            <a:schemeClr val="bg1"/>
                          </a:solidFill>
                        </a:rPr>
                        <a:t>কোন</a:t>
                      </a:r>
                      <a:r>
                        <a:rPr lang="bn-BD" sz="2800" baseline="0" dirty="0" smtClean="0">
                          <a:solidFill>
                            <a:schemeClr val="bg1"/>
                          </a:solidFill>
                        </a:rPr>
                        <a:t> কোন খাবারে পাওয়া যায় তার নাম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904881">
                <a:tc>
                  <a:txBody>
                    <a:bodyPr/>
                    <a:lstStyle/>
                    <a:p>
                      <a:pPr algn="l"/>
                      <a:r>
                        <a:rPr lang="bn-BD" sz="3200" b="1" dirty="0" smtClean="0">
                          <a:solidFill>
                            <a:srgbClr val="FF0000"/>
                          </a:solidFill>
                        </a:rPr>
                        <a:t>আমিষ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</a:tr>
              <a:tr h="904881">
                <a:tc>
                  <a:txBody>
                    <a:bodyPr/>
                    <a:lstStyle/>
                    <a:p>
                      <a:pPr algn="l"/>
                      <a:r>
                        <a:rPr lang="bn-BD" sz="3200" b="1" dirty="0" smtClean="0">
                          <a:solidFill>
                            <a:srgbClr val="FF0000"/>
                          </a:solidFill>
                        </a:rPr>
                        <a:t>শর্করা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</a:tr>
              <a:tr h="904881">
                <a:tc>
                  <a:txBody>
                    <a:bodyPr/>
                    <a:lstStyle/>
                    <a:p>
                      <a:pPr algn="l"/>
                      <a:r>
                        <a:rPr lang="bn-BD" sz="3200" b="1" dirty="0" smtClean="0">
                          <a:solidFill>
                            <a:srgbClr val="FF0000"/>
                          </a:solidFill>
                        </a:rPr>
                        <a:t>স্নেহ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</a:tr>
              <a:tr h="904881">
                <a:tc>
                  <a:txBody>
                    <a:bodyPr/>
                    <a:lstStyle/>
                    <a:p>
                      <a:pPr algn="l"/>
                      <a:r>
                        <a:rPr lang="bn-BD" sz="3200" b="1" dirty="0" smtClean="0">
                          <a:solidFill>
                            <a:srgbClr val="FF0000"/>
                          </a:solidFill>
                        </a:rPr>
                        <a:t>ভিটামিন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</a:tr>
              <a:tr h="904881">
                <a:tc>
                  <a:txBody>
                    <a:bodyPr/>
                    <a:lstStyle/>
                    <a:p>
                      <a:pPr algn="l"/>
                      <a:r>
                        <a:rPr lang="bn-BD" sz="2800" b="1" dirty="0" smtClean="0">
                          <a:solidFill>
                            <a:srgbClr val="FF0000"/>
                          </a:solidFill>
                        </a:rPr>
                        <a:t>খনিজ লবন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643042" y="1785926"/>
            <a:ext cx="67151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2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Sunetra" pitchFamily="2" charset="0"/>
              </a:rPr>
              <a:t>মাছ, মাংস, ডিম, সীম বীজ ইত্যাদি।</a:t>
            </a:r>
            <a:endParaRPr lang="en-US" sz="32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Sunetra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5852" y="2714620"/>
            <a:ext cx="67151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2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Sunetra" pitchFamily="2" charset="0"/>
              </a:rPr>
              <a:t>ভাত, আলু, ভূট্টা, রুটি ইত্যাদি।</a:t>
            </a:r>
            <a:endParaRPr lang="en-US" sz="32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Sunetr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8920" y="3630043"/>
            <a:ext cx="71437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2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Sunetra" pitchFamily="2" charset="0"/>
              </a:rPr>
              <a:t>চিনা বাদাম, নারিকেল, ঘি, তেল ইত্যাদি।</a:t>
            </a:r>
            <a:endParaRPr lang="en-US" sz="32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Sunetra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7322" y="4429132"/>
            <a:ext cx="71437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2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Sunetra" pitchFamily="2" charset="0"/>
              </a:rPr>
              <a:t>তরমুজ, দুধ, কলা, গাজর ইত্যাদি।</a:t>
            </a:r>
            <a:endParaRPr lang="en-US" sz="32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Sunetra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6258" y="5357826"/>
            <a:ext cx="71437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32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latin typeface="Sunetra" pitchFamily="2" charset="0"/>
              </a:rPr>
              <a:t>বাঁধাকপি, আম, গাজর, মটরশুটি ইত্যাদি।</a:t>
            </a:r>
            <a:endParaRPr lang="en-US" sz="3200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latin typeface="Sunetr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6529" y="397174"/>
            <a:ext cx="4826962" cy="646331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সঠিক উত্তরে টিক চিহ্ন বসাই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380168"/>
            <a:ext cx="850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b="1" dirty="0" smtClean="0"/>
              <a:t>১। চাল, আটা ও আলু কি জাতীয় খাদ্য?</a:t>
            </a:r>
          </a:p>
          <a:p>
            <a:endParaRPr lang="bn-BD" dirty="0" smtClean="0"/>
          </a:p>
          <a:p>
            <a:r>
              <a:rPr lang="bn-BD" dirty="0" smtClean="0"/>
              <a:t>    ক) খনিজ লবন জাতীয় খাদ্য                          খ) আমিষ জাতীয় খাদ্য</a:t>
            </a:r>
          </a:p>
          <a:p>
            <a:endParaRPr lang="bn-BD" dirty="0" smtClean="0"/>
          </a:p>
          <a:p>
            <a:r>
              <a:rPr lang="bn-BD" dirty="0" smtClean="0"/>
              <a:t>    গ) শর্করা জাতীয় খাদ্য                                 ঘ) ভিটামিন জাতীয় খাদ্য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4094812"/>
            <a:ext cx="850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২</a:t>
            </a:r>
            <a:r>
              <a:rPr lang="bn-BD" b="1" dirty="0" smtClean="0"/>
              <a:t>। কোন খাদ্য উপাদানের অভাবে শরীরের বৃদ্ধি ঘটে না?</a:t>
            </a:r>
          </a:p>
          <a:p>
            <a:endParaRPr lang="bn-BD" dirty="0" smtClean="0"/>
          </a:p>
          <a:p>
            <a:r>
              <a:rPr lang="bn-BD" dirty="0" smtClean="0"/>
              <a:t>    ক) শর্করা                                               খ) আমিষ</a:t>
            </a:r>
          </a:p>
          <a:p>
            <a:endParaRPr lang="bn-BD" dirty="0" smtClean="0"/>
          </a:p>
          <a:p>
            <a:r>
              <a:rPr lang="bn-BD" dirty="0" smtClean="0"/>
              <a:t>    গ) স্নেহ                                                  ঘ) খনিজ লবন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46024" y="2509781"/>
            <a:ext cx="458741" cy="297605"/>
            <a:chOff x="746024" y="2509781"/>
            <a:chExt cx="458741" cy="297605"/>
          </a:xfrm>
        </p:grpSpPr>
        <p:cxnSp>
          <p:nvCxnSpPr>
            <p:cNvPr id="6" name="Straight Connector 5"/>
            <p:cNvCxnSpPr/>
            <p:nvPr/>
          </p:nvCxnSpPr>
          <p:spPr>
            <a:xfrm rot="20401105" flipV="1">
              <a:off x="776137" y="2509781"/>
              <a:ext cx="428628" cy="2143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5001105" flipV="1">
              <a:off x="710305" y="2700229"/>
              <a:ext cx="142876" cy="714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00562" y="4643446"/>
            <a:ext cx="458741" cy="297605"/>
            <a:chOff x="746024" y="2509781"/>
            <a:chExt cx="458741" cy="297605"/>
          </a:xfrm>
        </p:grpSpPr>
        <p:cxnSp>
          <p:nvCxnSpPr>
            <p:cNvPr id="17" name="Straight Connector 16"/>
            <p:cNvCxnSpPr/>
            <p:nvPr/>
          </p:nvCxnSpPr>
          <p:spPr>
            <a:xfrm rot="20401105" flipV="1">
              <a:off x="776137" y="2509781"/>
              <a:ext cx="428628" cy="2143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5001105" flipV="1">
              <a:off x="710305" y="2700229"/>
              <a:ext cx="142876" cy="714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6783" y="433968"/>
            <a:ext cx="77139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বইয়ের সাথে সমন্বয় সাধন</a:t>
            </a:r>
            <a:endParaRPr lang="en-US" sz="5400" b="0" cap="none" spc="0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285992"/>
            <a:ext cx="2601522" cy="340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4678" y="2643182"/>
            <a:ext cx="19062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36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latin typeface="AdorshoLipi" pitchFamily="1" charset="0"/>
                <a:cs typeface="AdorshoLipi" pitchFamily="1" charset="0"/>
              </a:rPr>
              <a:t>খাদ্য কি?</a:t>
            </a:r>
            <a:endParaRPr lang="en-US" sz="3600" b="0" cap="none" spc="0" dirty="0">
              <a:ln w="10160">
                <a:solidFill>
                  <a:schemeClr val="tx1"/>
                </a:solidFill>
                <a:prstDash val="solid"/>
              </a:ln>
              <a:latin typeface="AdorshoLipi" pitchFamily="1" charset="0"/>
              <a:cs typeface="AdorshoLipi" pitchFamily="1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3042" y="2643182"/>
            <a:ext cx="55451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36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latin typeface="AdorshoLipi" pitchFamily="1" charset="0"/>
                <a:cs typeface="AdorshoLipi" pitchFamily="1" charset="0"/>
              </a:rPr>
              <a:t>খাদ্যের মোট উপাদান কয়টি?</a:t>
            </a:r>
            <a:endParaRPr lang="en-US" sz="3600" b="0" cap="none" spc="0" dirty="0">
              <a:ln w="10160">
                <a:solidFill>
                  <a:schemeClr val="tx1"/>
                </a:solidFill>
                <a:prstDash val="solid"/>
              </a:ln>
              <a:latin typeface="AdorshoLipi" pitchFamily="1" charset="0"/>
              <a:cs typeface="AdorshoLipi" pitchFamily="1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4480" y="2643182"/>
            <a:ext cx="57134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36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latin typeface="AdorshoLipi" pitchFamily="1" charset="0"/>
                <a:cs typeface="AdorshoLipi" pitchFamily="1" charset="0"/>
              </a:rPr>
              <a:t>শরীরে কেন অপুষ্টি দেখা দেয়?</a:t>
            </a:r>
            <a:endParaRPr lang="en-US" sz="3600" b="0" cap="none" spc="0" dirty="0">
              <a:ln w="10160">
                <a:solidFill>
                  <a:schemeClr val="tx1"/>
                </a:solidFill>
                <a:prstDash val="solid"/>
              </a:ln>
              <a:latin typeface="AdorshoLipi" pitchFamily="1" charset="0"/>
              <a:cs typeface="AdorshoLipi" pitchFamily="1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3108" y="2643182"/>
            <a:ext cx="46602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3600" dirty="0" smtClean="0">
                <a:ln w="10160">
                  <a:solidFill>
                    <a:schemeClr val="tx1"/>
                  </a:solidFill>
                  <a:prstDash val="solid"/>
                </a:ln>
                <a:latin typeface="AdorshoLipi" pitchFamily="1" charset="0"/>
                <a:cs typeface="AdorshoLipi" pitchFamily="1" charset="0"/>
              </a:rPr>
              <a:t>আমরা কেন খাবার খাই</a:t>
            </a:r>
            <a:r>
              <a:rPr lang="bn-BD" sz="36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latin typeface="AdorshoLipi" pitchFamily="1" charset="0"/>
                <a:cs typeface="AdorshoLipi" pitchFamily="1" charset="0"/>
              </a:rPr>
              <a:t>?</a:t>
            </a:r>
            <a:endParaRPr lang="en-US" sz="3600" b="0" cap="none" spc="0" dirty="0">
              <a:ln w="10160">
                <a:solidFill>
                  <a:schemeClr val="tx1"/>
                </a:solidFill>
                <a:prstDash val="solid"/>
              </a:ln>
              <a:latin typeface="AdorshoLipi" pitchFamily="1" charset="0"/>
              <a:cs typeface="AdorshoLipi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273" y="467116"/>
            <a:ext cx="5160387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2800" cap="none" spc="0" dirty="0" smtClean="0">
                <a:ln w="17780" cmpd="sng">
                  <a:noFill/>
                  <a:prstDash val="solid"/>
                  <a:miter lim="800000"/>
                </a:ln>
                <a:latin typeface="AdorshoLipi" pitchFamily="1" charset="0"/>
                <a:cs typeface="AdorshoLipi" pitchFamily="1" charset="0"/>
              </a:rPr>
              <a:t>নিম্নের চিত্রগুলি হতে তোমার </a:t>
            </a:r>
            <a:endParaRPr lang="en-US" sz="2800" cap="none" spc="0" dirty="0" smtClean="0">
              <a:ln w="17780" cmpd="sng">
                <a:noFill/>
                <a:prstDash val="solid"/>
                <a:miter lim="800000"/>
              </a:ln>
              <a:latin typeface="AdorshoLipi" pitchFamily="1" charset="0"/>
              <a:cs typeface="AdorshoLipi" pitchFamily="1" charset="0"/>
            </a:endParaRPr>
          </a:p>
          <a:p>
            <a:pPr algn="ctr"/>
            <a:endParaRPr lang="bn-BD" sz="600" cap="none" spc="0" dirty="0" smtClean="0">
              <a:ln w="17780" cmpd="sng">
                <a:noFill/>
                <a:prstDash val="solid"/>
                <a:miter lim="800000"/>
              </a:ln>
              <a:latin typeface="AdorshoLipi" pitchFamily="1" charset="0"/>
              <a:cs typeface="AdorshoLipi" pitchFamily="1" charset="0"/>
            </a:endParaRPr>
          </a:p>
          <a:p>
            <a:pPr algn="ctr"/>
            <a:r>
              <a:rPr lang="bn-BD" sz="2800" cap="none" spc="0" dirty="0" smtClean="0">
                <a:ln w="17780" cmpd="sng">
                  <a:noFill/>
                  <a:prstDash val="solid"/>
                  <a:miter lim="800000"/>
                </a:ln>
                <a:latin typeface="AdorshoLipi" pitchFamily="1" charset="0"/>
                <a:cs typeface="AdorshoLipi" pitchFamily="1" charset="0"/>
              </a:rPr>
              <a:t>পছন্দের আমিষ তালিকা তৈরি করঃ</a:t>
            </a:r>
            <a:endParaRPr lang="en-US" sz="2800" cap="none" spc="0" dirty="0">
              <a:ln w="17780" cmpd="sng">
                <a:noFill/>
                <a:prstDash val="solid"/>
                <a:miter lim="800000"/>
              </a:ln>
              <a:latin typeface="AdorshoLipi" pitchFamily="1" charset="0"/>
              <a:cs typeface="AdorshoLipi" pitchFamily="1" charset="0"/>
            </a:endParaRPr>
          </a:p>
        </p:txBody>
      </p:sp>
      <p:pic>
        <p:nvPicPr>
          <p:cNvPr id="8" name="Picture 12" descr="C:\Users\PTI\Pictures\peixe4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071678"/>
            <a:ext cx="1206466" cy="80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M:\Best Teacher\Teaching Aid\Images\Food\e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06" y="1928802"/>
            <a:ext cx="1224136" cy="11630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 descr="Bengal-Gr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5271874"/>
            <a:ext cx="1105200" cy="11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K:\how-to-draw-an-ox_1_000000004991_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35649" y="4658991"/>
            <a:ext cx="4905375" cy="3714750"/>
          </a:xfrm>
          <a:prstGeom prst="rect">
            <a:avLst/>
          </a:prstGeom>
          <a:noFill/>
        </p:spPr>
      </p:pic>
      <p:pic>
        <p:nvPicPr>
          <p:cNvPr id="1027" name="Picture 3" descr="K:\index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78649" y="5644829"/>
            <a:ext cx="2619375" cy="1743075"/>
          </a:xfrm>
          <a:prstGeom prst="rect">
            <a:avLst/>
          </a:prstGeom>
          <a:noFill/>
        </p:spPr>
      </p:pic>
      <p:pic>
        <p:nvPicPr>
          <p:cNvPr id="1028" name="Picture 4" descr="K:\3_types_of_lent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5257359"/>
            <a:ext cx="3071834" cy="11161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9" name="Picture 5" descr="K:\lotsofproteins.jpg"/>
          <p:cNvPicPr>
            <a:picLocks noChangeAspect="1" noChangeArrowheads="1"/>
          </p:cNvPicPr>
          <p:nvPr/>
        </p:nvPicPr>
        <p:blipFill>
          <a:blip r:embed="rId8" cstate="print"/>
          <a:srcRect l="10380" r="18522" b="26000"/>
          <a:stretch>
            <a:fillRect/>
          </a:stretch>
        </p:blipFill>
        <p:spPr bwMode="auto">
          <a:xfrm>
            <a:off x="6720819" y="3571876"/>
            <a:ext cx="1923147" cy="12858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0" name="Picture 6" descr="M:\Best Teacher\Teaching Aid\Images\Food\3848Mutt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3496" y="1928802"/>
            <a:ext cx="2060470" cy="136815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2" descr="K:\index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9480" y="5286388"/>
            <a:ext cx="1503048" cy="1000210"/>
          </a:xfrm>
          <a:prstGeom prst="rect">
            <a:avLst/>
          </a:prstGeom>
          <a:noFill/>
        </p:spPr>
      </p:pic>
      <p:pic>
        <p:nvPicPr>
          <p:cNvPr id="13" name="Picture 12" descr="121170260940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596" y="5214950"/>
            <a:ext cx="1142998" cy="1142998"/>
          </a:xfrm>
          <a:prstGeom prst="rect">
            <a:avLst/>
          </a:prstGeom>
        </p:spPr>
      </p:pic>
      <p:pic>
        <p:nvPicPr>
          <p:cNvPr id="14" name="Picture 13" descr="Bean_see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57752" y="3571876"/>
            <a:ext cx="1143008" cy="1524010"/>
          </a:xfrm>
          <a:prstGeom prst="rect">
            <a:avLst/>
          </a:prstGeom>
        </p:spPr>
      </p:pic>
      <p:pic>
        <p:nvPicPr>
          <p:cNvPr id="15" name="Picture 14" descr="seed_bean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0034" y="3619584"/>
            <a:ext cx="1963806" cy="1309614"/>
          </a:xfrm>
          <a:prstGeom prst="rect">
            <a:avLst/>
          </a:prstGeom>
        </p:spPr>
      </p:pic>
      <p:pic>
        <p:nvPicPr>
          <p:cNvPr id="16" name="Picture 15" descr="Doctors-committee-urges-USDA-to-remove-dairy-milk-from-school-menus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24558" y="3614058"/>
            <a:ext cx="1947442" cy="1339378"/>
          </a:xfrm>
          <a:prstGeom prst="rect">
            <a:avLst/>
          </a:prstGeom>
        </p:spPr>
      </p:pic>
      <p:pic>
        <p:nvPicPr>
          <p:cNvPr id="17" name="Picture 16" descr="Butter_with_a_butter_knife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786183" y="2071678"/>
            <a:ext cx="1785950" cy="107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399568" y="1800440"/>
            <a:ext cx="8358246" cy="464347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utiful-flower-wallpapers-for-desktop-2288-hd-wallpap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28603"/>
            <a:ext cx="8286808" cy="600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143108" y="2071678"/>
            <a:ext cx="514435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bn-BD" sz="660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rshoLipi" pitchFamily="1" charset="0"/>
                <a:cs typeface="AdorshoLipi" pitchFamily="1" charset="0"/>
              </a:rPr>
              <a:t>শুভ কামনাসহ </a:t>
            </a:r>
          </a:p>
          <a:p>
            <a:pPr algn="ctr"/>
            <a:r>
              <a:rPr lang="bn-BD" sz="660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dorshoLipi" pitchFamily="1" charset="0"/>
                <a:cs typeface="AdorshoLipi" pitchFamily="1" charset="0"/>
              </a:rPr>
              <a:t>বিদায়</a:t>
            </a:r>
            <a:endParaRPr lang="en-US" sz="1150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dorshoLipi" pitchFamily="1" charset="0"/>
              <a:cs typeface="AdorshoLipi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5918" y="1292354"/>
            <a:ext cx="1714512" cy="707886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4000" b="1" dirty="0" smtClean="0">
                <a:ln w="18000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b="1" dirty="0">
              <a:ln w="18000">
                <a:noFill/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720" y="2899700"/>
            <a:ext cx="4643470" cy="2637494"/>
            <a:chOff x="428596" y="2899700"/>
            <a:chExt cx="4643470" cy="2637494"/>
          </a:xfrm>
        </p:grpSpPr>
        <p:sp>
          <p:nvSpPr>
            <p:cNvPr id="3" name="Rectangle 2"/>
            <p:cNvSpPr/>
            <p:nvPr/>
          </p:nvSpPr>
          <p:spPr>
            <a:xfrm>
              <a:off x="740371" y="2899700"/>
              <a:ext cx="391966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bn-BD" sz="4400" b="1" cap="all" spc="0" dirty="0" smtClean="0">
                  <a:ln w="9000" cmpd="sng">
                    <a:noFill/>
                    <a:prstDash val="solid"/>
                  </a:ln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NikoshBAN" pitchFamily="2" charset="0"/>
                  <a:cs typeface="NikoshBAN" pitchFamily="2" charset="0"/>
                </a:rPr>
                <a:t>মোঃ আমিরুল ইসলাম</a:t>
              </a:r>
              <a:endParaRPr lang="en-US" sz="4400" b="1" cap="all" spc="0" dirty="0">
                <a:ln w="9000" cmpd="sng">
                  <a:noFill/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28596" y="3714752"/>
              <a:ext cx="4643470" cy="1822442"/>
              <a:chOff x="500034" y="4357694"/>
              <a:chExt cx="4643470" cy="1822442"/>
            </a:xfrm>
          </p:grpSpPr>
          <p:sp>
            <p:nvSpPr>
              <p:cNvPr id="6" name="WordArt 7"/>
              <p:cNvSpPr>
                <a:spLocks noChangeArrowheads="1" noChangeShapeType="1" noTextEdit="1"/>
              </p:cNvSpPr>
              <p:nvPr/>
            </p:nvSpPr>
            <p:spPr bwMode="auto">
              <a:xfrm>
                <a:off x="1357290" y="4357694"/>
                <a:ext cx="2736704" cy="434354"/>
              </a:xfrm>
              <a:prstGeom prst="rect">
                <a:avLst/>
              </a:prstGeom>
            </p:spPr>
            <p:txBody>
              <a:bodyPr wrap="none" numCol="1" fromWordArt="1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bn-BD" sz="24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dorshoLipi"/>
                    <a:cs typeface="AdorshoLipi"/>
                  </a:rPr>
                  <a:t>সহকারী শিক্ষক</a:t>
                </a:r>
                <a:endParaRPr lang="en-US" sz="2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dorshoLipi"/>
                  <a:cs typeface="AdorshoLipi"/>
                </a:endParaRPr>
              </a:p>
            </p:txBody>
          </p:sp>
          <p:sp>
            <p:nvSpPr>
              <p:cNvPr id="7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0034" y="4857759"/>
                <a:ext cx="4643470" cy="788963"/>
              </a:xfrm>
              <a:prstGeom prst="rect">
                <a:avLst/>
              </a:prstGeom>
            </p:spPr>
            <p:txBody>
              <a:bodyPr wrap="none" numCol="1" fromWordArt="1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bn-BD" sz="2800" b="1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dorshoLipi"/>
                    <a:cs typeface="AdorshoLipi"/>
                  </a:rPr>
                  <a:t>গোবিন্দগঞ্জ কুঠিবাড়ী মডেল </a:t>
                </a:r>
                <a:endParaRPr lang="en-US" sz="2800" b="1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latin typeface="AdorshoLipi"/>
                  <a:cs typeface="AdorshoLipi"/>
                </a:endParaRPr>
              </a:p>
              <a:p>
                <a:pPr algn="ctr"/>
                <a:r>
                  <a:rPr lang="bn-BD" sz="2800" b="1" kern="10" dirty="0" smtClean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dorshoLipi"/>
                    <a:cs typeface="AdorshoLipi"/>
                  </a:rPr>
                  <a:t>সরকারী </a:t>
                </a:r>
                <a:r>
                  <a:rPr lang="bn-BD" sz="2800" b="1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dorshoLipi"/>
                    <a:cs typeface="AdorshoLipi"/>
                  </a:rPr>
                  <a:t>প্রাথমিক বিদ্যালয়</a:t>
                </a:r>
                <a:endParaRPr lang="en-US" sz="28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00"/>
                  </a:solidFill>
                  <a:latin typeface="AdorshoLipi"/>
                  <a:cs typeface="AdorshoLipi"/>
                </a:endParaRPr>
              </a:p>
            </p:txBody>
          </p:sp>
          <p:sp>
            <p:nvSpPr>
              <p:cNvPr id="8" name="WordArt 9"/>
              <p:cNvSpPr>
                <a:spLocks noChangeArrowheads="1" noChangeShapeType="1" noTextEdit="1"/>
              </p:cNvSpPr>
              <p:nvPr/>
            </p:nvSpPr>
            <p:spPr bwMode="auto">
              <a:xfrm>
                <a:off x="1285852" y="5786454"/>
                <a:ext cx="2736704" cy="393682"/>
              </a:xfrm>
              <a:prstGeom prst="rect">
                <a:avLst/>
              </a:prstGeom>
            </p:spPr>
            <p:txBody>
              <a:bodyPr wrap="none" numCol="1" fromWordArt="1">
                <a:prstTxWarp prst="textPlain">
                  <a:avLst>
                    <a:gd name="adj" fmla="val 50000"/>
                  </a:avLst>
                </a:prstTxWarp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bn-BD" sz="2000" kern="10" dirty="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dorshoLipi"/>
                    <a:cs typeface="AdorshoLipi"/>
                  </a:rPr>
                  <a:t>গোবিন্দগঞ্জ, গাইবান্ধা</a:t>
                </a:r>
                <a:endParaRPr lang="en-US" sz="2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dorshoLipi"/>
                  <a:cs typeface="AdorshoLipi"/>
                </a:endParaRPr>
              </a:p>
            </p:txBody>
          </p:sp>
        </p:grp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357562"/>
            <a:ext cx="2000264" cy="261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429256" y="2285992"/>
            <a:ext cx="31368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err="1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cÖv_wgK</a:t>
            </a:r>
            <a:r>
              <a:rPr lang="en-US" sz="4400" b="1" dirty="0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 </a:t>
            </a:r>
            <a:r>
              <a:rPr lang="en-US" sz="4400" b="1" dirty="0" err="1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weÁvb</a:t>
            </a:r>
            <a:r>
              <a:rPr lang="en-US" sz="4400" b="1" dirty="0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 </a:t>
            </a:r>
            <a:endParaRPr lang="bn-BD" sz="4400" b="1" dirty="0" smtClean="0">
              <a:ln w="1905">
                <a:solidFill>
                  <a:schemeClr val="tx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unetra" pitchFamily="2" charset="0"/>
              <a:cs typeface="AdorshoLipi" pitchFamily="1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5008" y="1285860"/>
            <a:ext cx="26367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PZz</a:t>
            </a:r>
            <a:r>
              <a:rPr lang="en-US" sz="4800" b="1" dirty="0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_© †</a:t>
            </a:r>
            <a:r>
              <a:rPr lang="en-US" sz="4800" b="1" dirty="0" err="1" smtClean="0">
                <a:ln w="1905">
                  <a:solidFill>
                    <a:schemeClr val="tx1"/>
                  </a:solidFill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kÖwY</a:t>
            </a:r>
            <a:endParaRPr lang="bn-BD" sz="4800" b="1" dirty="0" smtClean="0">
              <a:ln w="1905">
                <a:solidFill>
                  <a:schemeClr val="tx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unetra" pitchFamily="2" charset="0"/>
              <a:cs typeface="AdorshoLipi" pitchFamily="1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214546" y="3429000"/>
            <a:ext cx="5429288" cy="0"/>
          </a:xfrm>
          <a:prstGeom prst="line">
            <a:avLst/>
          </a:prstGeom>
          <a:ln w="130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860" y="20716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http://www.youtube.com/watch?v=gI5XY4AmChk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71670" y="642918"/>
            <a:ext cx="50508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  <a:cs typeface="ArhialkhanMJ" pitchFamily="2" charset="0"/>
              </a:rPr>
              <a:t>wfwWI</a:t>
            </a:r>
            <a:r>
              <a:rPr lang="en-US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  <a:cs typeface="ArhialkhanMJ" pitchFamily="2" charset="0"/>
              </a:rPr>
              <a:t> </a:t>
            </a:r>
            <a:r>
              <a:rPr lang="en-US" sz="9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  <a:cs typeface="ArhialkhanMJ" pitchFamily="2" charset="0"/>
              </a:rPr>
              <a:t>wPÎ</a:t>
            </a:r>
            <a:endParaRPr lang="en-US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netra" pitchFamily="2" charset="0"/>
              <a:cs typeface="ArhialkhanMJ" pitchFamily="2" charset="0"/>
            </a:endParaRPr>
          </a:p>
        </p:txBody>
      </p:sp>
      <p:graphicFrame>
        <p:nvGraphicFramePr>
          <p:cNvPr id="5" name="Object 4">
            <a:hlinkClick r:id="" action="ppaction://ole?verb=0" highlightClick="1"/>
            <a:hlinkHover r:id="" action="ppaction://noaction" highlightClick="1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26" name="Packager Shell Object" showAsIcon="1" r:id="rId4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85720" y="2643182"/>
            <a:ext cx="9429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800" dirty="0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1| </a:t>
            </a:r>
            <a:r>
              <a:rPr lang="en-US" sz="4800" dirty="0" err="1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wfwWI</a:t>
            </a:r>
            <a:r>
              <a:rPr lang="en-US" sz="4800" dirty="0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 †Z †</a:t>
            </a:r>
            <a:r>
              <a:rPr lang="en-US" sz="4800" dirty="0" err="1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Zvgiv</a:t>
            </a:r>
            <a:r>
              <a:rPr lang="en-US" sz="4800" dirty="0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 </a:t>
            </a:r>
            <a:r>
              <a:rPr lang="en-US" sz="4800" dirty="0" err="1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wK</a:t>
            </a:r>
            <a:r>
              <a:rPr lang="en-US" sz="4800" dirty="0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 </a:t>
            </a:r>
            <a:r>
              <a:rPr lang="en-US" sz="4800" dirty="0" err="1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wK</a:t>
            </a:r>
            <a:r>
              <a:rPr lang="en-US" sz="4800" dirty="0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 †`L‡Z †</a:t>
            </a:r>
            <a:r>
              <a:rPr lang="en-US" sz="4800" dirty="0" err="1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c‡j</a:t>
            </a:r>
            <a:r>
              <a:rPr lang="en-US" sz="4800" dirty="0" smtClean="0">
                <a:ln w="19050">
                  <a:solidFill>
                    <a:schemeClr val="tx1"/>
                  </a:solidFill>
                  <a:prstDash val="solid"/>
                </a:ln>
                <a:latin typeface="Sunetra" pitchFamily="2" charset="0"/>
                <a:cs typeface="ArhialkhanMJ" pitchFamily="2" charset="0"/>
              </a:rPr>
              <a:t>?</a:t>
            </a:r>
            <a:endParaRPr lang="bn-BD" sz="4800" dirty="0" smtClean="0">
              <a:ln w="19050">
                <a:solidFill>
                  <a:schemeClr val="tx1"/>
                </a:solidFill>
                <a:prstDash val="solid"/>
              </a:ln>
              <a:latin typeface="Sunetra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5634" y="2772787"/>
            <a:ext cx="84296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bn-BD" sz="3200" dirty="0" smtClean="0">
                <a:ln w="31550" cmpd="sng">
                  <a:noFill/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২। এক কথায় এ গুলোকে</a:t>
            </a:r>
            <a:r>
              <a:rPr lang="en-US" sz="3200" dirty="0" smtClean="0">
                <a:ln w="31550" cmpd="sng">
                  <a:noFill/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 </a:t>
            </a:r>
            <a:r>
              <a:rPr lang="bn-BD" sz="3200" dirty="0" smtClean="0">
                <a:ln w="31550" cmpd="sng">
                  <a:noFill/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unetra" pitchFamily="2" charset="0"/>
                <a:cs typeface="AdorshoLipi" pitchFamily="1" charset="0"/>
              </a:rPr>
              <a:t>আমরা কি বলতে পারি?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00166" y="2428868"/>
            <a:ext cx="6042144" cy="142876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unetra" pitchFamily="2" charset="0"/>
                <a:ea typeface="+mj-ea"/>
                <a:cs typeface="ArhialkhanMJ" pitchFamily="2" charset="0"/>
              </a:rPr>
              <a:t>AvR‡Ki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unetra" pitchFamily="2" charset="0"/>
                <a:ea typeface="+mj-ea"/>
                <a:cs typeface="ArhialkhanMJ" pitchFamily="2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unetra" pitchFamily="2" charset="0"/>
                <a:ea typeface="+mj-ea"/>
                <a:cs typeface="ArhialkhanMJ" pitchFamily="2" charset="0"/>
              </a:rPr>
              <a:t>cvV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unetra" pitchFamily="2" charset="0"/>
              <a:ea typeface="+mj-ea"/>
              <a:cs typeface="ArhialkhanMJ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71736" y="2714620"/>
            <a:ext cx="3714776" cy="1214446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265176" marR="0" lvl="0" indent="-265176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9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utonnyMJ" pitchFamily="2" charset="0"/>
                <a:ea typeface="+mn-ea"/>
                <a:cs typeface="SutonnyMJ" pitchFamily="2" charset="0"/>
              </a:rPr>
              <a:t>Lv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utonnyMJ" pitchFamily="2" charset="0"/>
                <a:ea typeface="+mn-ea"/>
                <a:cs typeface="SutonnyMJ" pitchFamily="2" charset="0"/>
              </a:rPr>
              <a:t>`¨</a:t>
            </a:r>
            <a:endParaRPr kumimoji="0" lang="bn-BD" sz="9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utonnyMJ" pitchFamily="2" charset="0"/>
              <a:ea typeface="+mn-ea"/>
              <a:cs typeface="NikoshBAN" pitchFamily="2" charset="0"/>
            </a:endParaRPr>
          </a:p>
        </p:txBody>
      </p:sp>
      <p:pic>
        <p:nvPicPr>
          <p:cNvPr id="5" name="Picture 4" descr="0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082" y="500042"/>
            <a:ext cx="1357322" cy="1724597"/>
          </a:xfrm>
          <a:prstGeom prst="rect">
            <a:avLst/>
          </a:prstGeom>
        </p:spPr>
      </p:pic>
      <p:pic>
        <p:nvPicPr>
          <p:cNvPr id="6" name="Picture 5" descr="di-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664" y="456740"/>
            <a:ext cx="1285884" cy="1583668"/>
          </a:xfrm>
          <a:prstGeom prst="rect">
            <a:avLst/>
          </a:prstGeom>
        </p:spPr>
      </p:pic>
      <p:pic>
        <p:nvPicPr>
          <p:cNvPr id="7" name="Picture 6" descr="di-0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6644" y="4929198"/>
            <a:ext cx="1257305" cy="1397005"/>
          </a:xfrm>
          <a:prstGeom prst="rect">
            <a:avLst/>
          </a:prstGeom>
        </p:spPr>
      </p:pic>
      <p:pic>
        <p:nvPicPr>
          <p:cNvPr id="8" name="Picture 7" descr="cooking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5143512"/>
            <a:ext cx="1652004" cy="12014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71736" y="4901062"/>
            <a:ext cx="3357586" cy="1602867"/>
            <a:chOff x="2571736" y="4857760"/>
            <a:chExt cx="3357586" cy="1602867"/>
          </a:xfrm>
        </p:grpSpPr>
        <p:pic>
          <p:nvPicPr>
            <p:cNvPr id="2" name="Picture 2" descr="C:\Users\SUMAN\Pictures\foodrun-food-chain-animated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71736" y="4857760"/>
              <a:ext cx="3357586" cy="1602867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2571736" y="5786454"/>
              <a:ext cx="3357586" cy="642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556314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rshoLipi" pitchFamily="1" charset="0"/>
                <a:ea typeface="+mj-ea"/>
                <a:cs typeface="AdorshoLipi" pitchFamily="1" charset="0"/>
              </a:rPr>
              <a:t>শিখনফল</a:t>
            </a:r>
            <a:endParaRPr kumimoji="0" lang="en-IN" sz="60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rshoLipi" pitchFamily="1" charset="0"/>
              <a:ea typeface="+mj-ea"/>
              <a:cs typeface="AdorshoLipi" pitchFamily="1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76225" y="3571876"/>
            <a:ext cx="7724865" cy="1828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শিক্ষার্থীরা-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১। মনোযোগ ও ধৈর্য্য সহকারে বিষয়বস্তু শুনবে।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২। বিষয়বস্তু বুঝে বলতে পারবে।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bn-B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৩। </a:t>
            </a:r>
            <a:r>
              <a:rPr lang="bn-BD" sz="2800" dirty="0" smtClean="0">
                <a:latin typeface="AdorshoLipi" pitchFamily="1" charset="0"/>
                <a:cs typeface="AdorshoLipi" pitchFamily="1" charset="0"/>
              </a:rPr>
              <a:t>বিভিন্ন খাদ্য উপাদান ও তাদের উৎসের নাম  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bn-BD" sz="2800" dirty="0" smtClean="0">
                <a:latin typeface="AdorshoLipi" pitchFamily="1" charset="0"/>
                <a:cs typeface="AdorshoLipi" pitchFamily="1" charset="0"/>
              </a:rPr>
              <a:t>    বলতে পারবে।</a:t>
            </a:r>
            <a:endParaRPr kumimoji="0" lang="bn-BD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rshoLipi" pitchFamily="1" charset="0"/>
              <a:ea typeface="+mn-ea"/>
              <a:cs typeface="AdorshoLipi" pitchFamily="1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৪। খাদ্য দ্রব্যর চিত্র হতে পছন্দের</a:t>
            </a:r>
            <a:r>
              <a:rPr kumimoji="0" lang="bn-BD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 আমিষ খাদ্যের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2800" dirty="0" smtClean="0">
                <a:latin typeface="AdorshoLipi" pitchFamily="1" charset="0"/>
                <a:cs typeface="AdorshoLipi" pitchFamily="1" charset="0"/>
              </a:rPr>
              <a:t>    </a:t>
            </a:r>
            <a:r>
              <a:rPr kumimoji="0" lang="bn-BD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rshoLipi" pitchFamily="1" charset="0"/>
                <a:ea typeface="+mn-ea"/>
                <a:cs typeface="AdorshoLipi" pitchFamily="1" charset="0"/>
              </a:rPr>
              <a:t>তালিকা তৈরি করতে পারবে।</a:t>
            </a:r>
            <a:endParaRPr kumimoji="0" lang="en-I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rshoLipi" pitchFamily="1" charset="0"/>
              <a:ea typeface="+mn-ea"/>
              <a:cs typeface="AdorshoLipi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TI\Pictures\honey-kills-bacteri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3928" y="5214950"/>
            <a:ext cx="940816" cy="1091165"/>
          </a:xfrm>
          <a:prstGeom prst="rect">
            <a:avLst/>
          </a:prstGeom>
          <a:noFill/>
        </p:spPr>
      </p:pic>
      <p:pic>
        <p:nvPicPr>
          <p:cNvPr id="2051" name="Picture 3" descr="C:\Users\PTI\Pictures\Hon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881573"/>
            <a:ext cx="2214578" cy="1476385"/>
          </a:xfrm>
          <a:prstGeom prst="rect">
            <a:avLst/>
          </a:prstGeom>
          <a:ln w="889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 descr="C:\Users\PTI\Pictures\DSC08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9172" y="2572842"/>
            <a:ext cx="3154713" cy="1774526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4" name="Picture 6" descr="C:\Users\PTI\Pictures\steamless4.jp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9748" y="4501668"/>
            <a:ext cx="2938119" cy="1857364"/>
          </a:xfrm>
          <a:prstGeom prst="rect">
            <a:avLst/>
          </a:prstGeom>
          <a:ln w="88900" cap="sq" cmpd="thickThin">
            <a:solidFill>
              <a:srgbClr val="00FF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5" name="Picture 7" descr="C:\Users\PTI\Pictures\Anadama_bread_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7638" y="529276"/>
            <a:ext cx="3000395" cy="1756716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857488" y="857232"/>
            <a:ext cx="27363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</a:rPr>
              <a:t>kK©iv</a:t>
            </a:r>
            <a:r>
              <a:rPr lang="en-US" sz="36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36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</a:rPr>
              <a:t>RvZxq</a:t>
            </a:r>
            <a:r>
              <a:rPr lang="en-US" sz="36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</a:rPr>
              <a:t> </a:t>
            </a:r>
          </a:p>
          <a:p>
            <a:pPr algn="ctr"/>
            <a:r>
              <a:rPr lang="en-US" sz="3600" b="1" dirty="0" err="1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</a:rPr>
              <a:t>Lv</a:t>
            </a:r>
            <a:r>
              <a:rPr lang="en-US" sz="3600" b="1" dirty="0" smtClean="0">
                <a:ln w="18000">
                  <a:noFill/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netra" pitchFamily="2" charset="0"/>
              </a:rPr>
              <a:t>`¨</a:t>
            </a:r>
            <a:endParaRPr lang="en-US" sz="3600" b="1" dirty="0">
              <a:ln w="18000">
                <a:noFill/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netra" pitchFamily="2" charset="0"/>
            </a:endParaRPr>
          </a:p>
        </p:txBody>
      </p:sp>
      <p:pic>
        <p:nvPicPr>
          <p:cNvPr id="2050" name="Picture 2" descr="D:\Animated images\007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5360131"/>
            <a:ext cx="714380" cy="78351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hand-hold-corn-seed-two-36225707.jpg"/>
          <p:cNvPicPr>
            <a:picLocks noChangeAspect="1"/>
          </p:cNvPicPr>
          <p:nvPr/>
        </p:nvPicPr>
        <p:blipFill>
          <a:blip r:embed="rId8" cstate="print"/>
          <a:srcRect b="9439"/>
          <a:stretch>
            <a:fillRect/>
          </a:stretch>
        </p:blipFill>
        <p:spPr>
          <a:xfrm>
            <a:off x="500034" y="500041"/>
            <a:ext cx="2500330" cy="1666887"/>
          </a:xfrm>
          <a:prstGeom prst="rect">
            <a:avLst/>
          </a:prstGeom>
          <a:ln w="889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Corn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1538" y="500042"/>
            <a:ext cx="8572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857752" y="642918"/>
            <a:ext cx="3714776" cy="1928826"/>
            <a:chOff x="4857752" y="642918"/>
            <a:chExt cx="3714776" cy="1928826"/>
          </a:xfrm>
        </p:grpSpPr>
        <p:sp>
          <p:nvSpPr>
            <p:cNvPr id="21" name="Rectangle 20"/>
            <p:cNvSpPr/>
            <p:nvPr/>
          </p:nvSpPr>
          <p:spPr>
            <a:xfrm>
              <a:off x="4857752" y="642918"/>
              <a:ext cx="3714776" cy="1928826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 descr="C:\Users\PTI\Pictures\182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28" y="928670"/>
              <a:ext cx="1428750" cy="1428750"/>
            </a:xfrm>
            <a:prstGeom prst="rect">
              <a:avLst/>
            </a:prstGeom>
            <a:noFill/>
          </p:spPr>
        </p:pic>
        <p:pic>
          <p:nvPicPr>
            <p:cNvPr id="1036" name="Picture 12" descr="C:\Users\PTI\Pictures\peixe45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29454" y="1428736"/>
              <a:ext cx="1285884" cy="857256"/>
            </a:xfrm>
            <a:prstGeom prst="rect">
              <a:avLst/>
            </a:prstGeom>
            <a:noFill/>
          </p:spPr>
        </p:pic>
      </p:grpSp>
      <p:sp>
        <p:nvSpPr>
          <p:cNvPr id="14" name="Rectangle 13"/>
          <p:cNvSpPr/>
          <p:nvPr/>
        </p:nvSpPr>
        <p:spPr>
          <a:xfrm>
            <a:off x="2478635" y="3383821"/>
            <a:ext cx="3879315" cy="830997"/>
          </a:xfrm>
          <a:prstGeom prst="rect">
            <a:avLst/>
          </a:prstGeom>
          <a:noFill/>
          <a:ln>
            <a:noFill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Avwgl</a:t>
            </a:r>
            <a:r>
              <a:rPr lang="en-US" sz="48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4800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RvZxq</a:t>
            </a:r>
            <a:r>
              <a:rPr lang="en-US" sz="48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4800" dirty="0" err="1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Lv</a:t>
            </a:r>
            <a:r>
              <a:rPr lang="en-US" sz="4800" dirty="0" smtClean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`¨</a:t>
            </a:r>
            <a:endParaRPr lang="en-US" sz="4800" b="0" cap="none" spc="0" dirty="0">
              <a:ln w="10160">
                <a:noFill/>
                <a:prstDash val="solid"/>
              </a:ln>
              <a:solidFill>
                <a:schemeClr val="tx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unetra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1472" y="669956"/>
            <a:ext cx="3714776" cy="1928826"/>
            <a:chOff x="571472" y="669956"/>
            <a:chExt cx="3714776" cy="1928826"/>
          </a:xfrm>
        </p:grpSpPr>
        <p:sp>
          <p:nvSpPr>
            <p:cNvPr id="24" name="Rectangle 23"/>
            <p:cNvSpPr/>
            <p:nvPr/>
          </p:nvSpPr>
          <p:spPr>
            <a:xfrm>
              <a:off x="571472" y="669956"/>
              <a:ext cx="3714776" cy="1928826"/>
            </a:xfrm>
            <a:prstGeom prst="rect">
              <a:avLst/>
            </a:prstGeom>
            <a:solidFill>
              <a:srgbClr val="FFFF66"/>
            </a:solidFill>
            <a:ln>
              <a:solidFill>
                <a:srgbClr val="FF0066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1" name="Picture 7" descr="C:\Users\PTI\Pictures\dier1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472" y="1071546"/>
              <a:ext cx="1853737" cy="1485158"/>
            </a:xfrm>
            <a:prstGeom prst="rect">
              <a:avLst/>
            </a:prstGeom>
            <a:noFill/>
          </p:spPr>
        </p:pic>
        <p:pic>
          <p:nvPicPr>
            <p:cNvPr id="1035" name="Picture 11" descr="C:\Users\PTI\Pictures\Simple-Roast-Chicken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3580" y="1814062"/>
              <a:ext cx="928694" cy="619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5" name="Picture 14" descr="graphics-food-404854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4865" y="714356"/>
              <a:ext cx="1161251" cy="111770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401252" y="3185452"/>
            <a:ext cx="2214578" cy="3143272"/>
            <a:chOff x="6401252" y="3185452"/>
            <a:chExt cx="2214578" cy="3143272"/>
          </a:xfrm>
        </p:grpSpPr>
        <p:pic>
          <p:nvPicPr>
            <p:cNvPr id="1038" name="Picture 14" descr="C:\Users\PTI\Pictures\P108090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552368" y="5257154"/>
              <a:ext cx="1939812" cy="988915"/>
            </a:xfrm>
            <a:prstGeom prst="rect">
              <a:avLst/>
            </a:prstGeom>
            <a:noFill/>
          </p:spPr>
        </p:pic>
        <p:pic>
          <p:nvPicPr>
            <p:cNvPr id="3074" name="Picture 2" descr="F:\From PTI Bogra\Images\index.jpe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44128" y="3328328"/>
              <a:ext cx="1953857" cy="1228728"/>
            </a:xfrm>
            <a:prstGeom prst="rect">
              <a:avLst/>
            </a:prstGeom>
            <a:noFill/>
          </p:spPr>
        </p:pic>
        <p:pic>
          <p:nvPicPr>
            <p:cNvPr id="19" name="Picture 18" descr="Sweet_peas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1318" y="4699941"/>
              <a:ext cx="1219200" cy="48577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401252" y="3185452"/>
              <a:ext cx="2214578" cy="314327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33046" y="3643313"/>
            <a:ext cx="1839116" cy="2518335"/>
            <a:chOff x="633046" y="3643313"/>
            <a:chExt cx="1839116" cy="2518335"/>
          </a:xfrm>
        </p:grpSpPr>
        <p:pic>
          <p:nvPicPr>
            <p:cNvPr id="1030" name="Picture 6" descr="C:\Users\PTI\Pictures\3848Mutton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4348" y="3786190"/>
              <a:ext cx="1649958" cy="1095572"/>
            </a:xfrm>
            <a:prstGeom prst="rect">
              <a:avLst/>
            </a:prstGeom>
            <a:noFill/>
          </p:spPr>
        </p:pic>
        <p:pic>
          <p:nvPicPr>
            <p:cNvPr id="1034" name="Picture 10" descr="C:\Users\PTI\Pictures\Mutton_chop.jpg"/>
            <p:cNvPicPr>
              <a:picLocks noChangeAspect="1" noChangeArrowheads="1"/>
            </p:cNvPicPr>
            <p:nvPr/>
          </p:nvPicPr>
          <p:blipFill>
            <a:blip r:embed="rId11" cstate="print"/>
            <a:srcRect l="2855" t="17869" b="13635"/>
            <a:stretch>
              <a:fillRect/>
            </a:stretch>
          </p:blipFill>
          <p:spPr bwMode="auto">
            <a:xfrm>
              <a:off x="785786" y="5143512"/>
              <a:ext cx="1583797" cy="857256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633046" y="3643313"/>
              <a:ext cx="1839116" cy="2518335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71802" y="4643446"/>
            <a:ext cx="3071834" cy="1643074"/>
            <a:chOff x="3071802" y="4643446"/>
            <a:chExt cx="3071834" cy="1643074"/>
          </a:xfrm>
        </p:grpSpPr>
        <p:pic>
          <p:nvPicPr>
            <p:cNvPr id="16" name="Picture 15" descr="Egg_on_White_by_thermwox.jpg"/>
            <p:cNvPicPr>
              <a:picLocks noChangeAspect="1"/>
            </p:cNvPicPr>
            <p:nvPr/>
          </p:nvPicPr>
          <p:blipFill>
            <a:blip r:embed="rId12" cstate="print"/>
            <a:srcRect l="7664" t="9196" r="8031"/>
            <a:stretch>
              <a:fillRect/>
            </a:stretch>
          </p:blipFill>
          <p:spPr>
            <a:xfrm>
              <a:off x="3200610" y="4786322"/>
              <a:ext cx="997547" cy="1343048"/>
            </a:xfrm>
            <a:prstGeom prst="rect">
              <a:avLst/>
            </a:prstGeom>
          </p:spPr>
        </p:pic>
        <p:pic>
          <p:nvPicPr>
            <p:cNvPr id="17" name="Picture 16" descr="ei-bakken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72000" y="5072074"/>
              <a:ext cx="1285884" cy="1157296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071802" y="4643446"/>
              <a:ext cx="3071834" cy="1643074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849-pean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2267636" cy="1589235"/>
          </a:xfrm>
          <a:prstGeom prst="rect">
            <a:avLst/>
          </a:prstGeom>
        </p:spPr>
      </p:pic>
      <p:pic>
        <p:nvPicPr>
          <p:cNvPr id="4" name="Picture 3" descr="coconu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500042"/>
            <a:ext cx="2500330" cy="2000264"/>
          </a:xfrm>
          <a:prstGeom prst="rect">
            <a:avLst/>
          </a:prstGeom>
        </p:spPr>
      </p:pic>
      <p:pic>
        <p:nvPicPr>
          <p:cNvPr id="5" name="Picture 4" descr="DoubleShotGh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571744"/>
            <a:ext cx="2500330" cy="174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he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4929198"/>
            <a:ext cx="2357454" cy="140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utter_with_a_butter_knif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4929198"/>
            <a:ext cx="2857520" cy="1365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pic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6446" y="2857496"/>
            <a:ext cx="2785197" cy="1712893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3000364" y="2643182"/>
            <a:ext cx="27363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†¯</a:t>
            </a:r>
            <a:r>
              <a:rPr lang="en-US" sz="5400" b="0" cap="none" spc="0" dirty="0" err="1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œn</a:t>
            </a:r>
            <a:r>
              <a:rPr lang="en-US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5400" b="0" cap="none" spc="0" dirty="0" err="1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RvZxq</a:t>
            </a:r>
            <a:r>
              <a:rPr lang="en-US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 </a:t>
            </a:r>
            <a:r>
              <a:rPr lang="en-US" sz="5400" b="0" cap="none" spc="0" dirty="0" err="1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Lv</a:t>
            </a:r>
            <a:r>
              <a:rPr lang="en-US" sz="5400" b="0" cap="none" spc="0" dirty="0" smtClean="0">
                <a:ln w="10160">
                  <a:solidFill>
                    <a:schemeClr val="tx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Sunetra" pitchFamily="2" charset="0"/>
              </a:rPr>
              <a:t>`¨</a:t>
            </a:r>
            <a:endParaRPr lang="en-US" sz="5400" b="0" cap="none" spc="0" dirty="0">
              <a:ln w="10160">
                <a:solidFill>
                  <a:schemeClr val="tx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Sunetr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954</TotalTime>
  <Words>294</Words>
  <Application>Microsoft Office PowerPoint</Application>
  <PresentationFormat>On-screen Show (4:3)</PresentationFormat>
  <Paragraphs>63</Paragraphs>
  <Slides>18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Aspect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SUMAN</dc:creator>
  <cp:lastModifiedBy>SUMAN</cp:lastModifiedBy>
  <cp:revision>122</cp:revision>
  <dcterms:created xsi:type="dcterms:W3CDTF">2013-04-16T15:53:38Z</dcterms:created>
  <dcterms:modified xsi:type="dcterms:W3CDTF">2014-03-27T13:07:38Z</dcterms:modified>
</cp:coreProperties>
</file>